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68" r:id="rId2"/>
  </p:sldMasterIdLst>
  <p:notesMasterIdLst>
    <p:notesMasterId r:id="rId34"/>
  </p:notesMasterIdLst>
  <p:sldIdLst>
    <p:sldId id="256" r:id="rId3"/>
    <p:sldId id="299" r:id="rId4"/>
    <p:sldId id="260" r:id="rId5"/>
    <p:sldId id="298" r:id="rId6"/>
    <p:sldId id="261" r:id="rId7"/>
    <p:sldId id="262" r:id="rId8"/>
    <p:sldId id="263" r:id="rId9"/>
    <p:sldId id="264" r:id="rId10"/>
    <p:sldId id="265" r:id="rId11"/>
    <p:sldId id="268" r:id="rId12"/>
    <p:sldId id="285" r:id="rId13"/>
    <p:sldId id="269" r:id="rId14"/>
    <p:sldId id="270" r:id="rId15"/>
    <p:sldId id="286" r:id="rId16"/>
    <p:sldId id="287" r:id="rId17"/>
    <p:sldId id="288" r:id="rId18"/>
    <p:sldId id="284" r:id="rId19"/>
    <p:sldId id="271" r:id="rId20"/>
    <p:sldId id="289" r:id="rId21"/>
    <p:sldId id="275" r:id="rId22"/>
    <p:sldId id="273" r:id="rId23"/>
    <p:sldId id="281" r:id="rId24"/>
    <p:sldId id="291" r:id="rId25"/>
    <p:sldId id="277" r:id="rId26"/>
    <p:sldId id="296" r:id="rId27"/>
    <p:sldId id="297" r:id="rId28"/>
    <p:sldId id="279" r:id="rId29"/>
    <p:sldId id="276" r:id="rId30"/>
    <p:sldId id="282" r:id="rId31"/>
    <p:sldId id="292" r:id="rId32"/>
    <p:sldId id="258" r:id="rId3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85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35036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171450"/>
            <a:ext cx="6476999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85800" y="257175"/>
            <a:ext cx="6476999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bg>
      <p:bgPr>
        <a:solidFill>
          <a:schemeClr val="bg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85800" y="257175"/>
            <a:ext cx="6476999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868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267200" y="3000375"/>
            <a:ext cx="44195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257175"/>
            <a:ext cx="6476999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914400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5814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533400" y="342900"/>
            <a:ext cx="3505200" cy="8034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343400" y="342902"/>
            <a:ext cx="3733800" cy="411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533400" y="1214439"/>
            <a:ext cx="3505200" cy="32432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200"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3352800" y="2143125"/>
            <a:ext cx="5257799" cy="1102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2819400" y="3486150"/>
            <a:ext cx="5791200" cy="1314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360"/>
              </a:spcBef>
              <a:buClr>
                <a:schemeClr val="dk1"/>
              </a:buClr>
              <a:buFont typeface="Calibri"/>
              <a:buNone/>
              <a:defRPr/>
            </a:lvl1pPr>
            <a:lvl2pPr marL="457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marR="0" indent="0" algn="ctr" rtl="0">
              <a:spcBef>
                <a:spcPts val="36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marR="0" indent="0" algn="ctr" rtl="0">
              <a:spcBef>
                <a:spcPts val="28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762000" y="257175"/>
            <a:ext cx="6476999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62000" y="1234677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 sz="2400"/>
            </a:lvl1pPr>
            <a:lvl2pPr marL="742950" indent="-15875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14300" algn="l" rtl="0">
              <a:spcBef>
                <a:spcPts val="36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39700" algn="l" rtl="0">
              <a:spcBef>
                <a:spcPts val="28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09600" y="171450"/>
            <a:ext cx="6476999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09600" y="1200150"/>
            <a:ext cx="71627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905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marR="0" indent="-15875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marR="0" indent="-114300" algn="l" rtl="0">
              <a:spcBef>
                <a:spcPts val="36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marR="0" indent="-139700" algn="l" rtl="0">
              <a:spcBef>
                <a:spcPts val="28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69" r:id="rId6"/>
    <p:sldLayoutId id="2147483659" r:id="rId7"/>
    <p:sldLayoutId id="2147483662" r:id="rId8"/>
    <p:sldLayoutId id="2147483663" r:id="rId9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mailto:srinath@wso2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://www.flickr.com/photos/kcolwell/5512461652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so2.com/" TargetMode="External"/><Relationship Id="rId3" Type="http://schemas.openxmlformats.org/officeDocument/2006/relationships/hyperlink" Target="mailto:architecture@wso2.or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 t="-5999" b="-5998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3657600" y="2155030"/>
            <a:ext cx="5257799" cy="11025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 Analytics Strategy and Roadmap</a:t>
            </a:r>
            <a:endParaRPr lang="en" sz="36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3153467" y="3686175"/>
            <a:ext cx="5791200" cy="514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Srinath Perera</a:t>
            </a:r>
            <a:endParaRPr lang="en"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153467" y="4014884"/>
            <a:ext cx="5791200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Director, Research, </a:t>
            </a: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WSO2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endParaRPr lang="en-US" sz="1800" dirty="0" smtClean="0">
              <a:latin typeface="Courier New"/>
              <a:cs typeface="Courier New"/>
            </a:endParaRPr>
          </a:p>
          <a:p>
            <a:pPr algn="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1800" dirty="0" smtClean="0">
                <a:latin typeface="Courier New"/>
                <a:cs typeface="Courier New"/>
                <a:hlinkClick r:id="rId4"/>
              </a:rPr>
              <a:t>(srinath</a:t>
            </a:r>
            <a:r>
              <a:rPr lang="en-US" sz="1800" dirty="0">
                <a:latin typeface="Courier New"/>
                <a:cs typeface="Courier New"/>
                <a:hlinkClick r:id="rId4"/>
              </a:rPr>
              <a:t>@wso2.</a:t>
            </a:r>
            <a:r>
              <a:rPr lang="en-US" sz="1800" dirty="0" smtClean="0">
                <a:latin typeface="Courier New"/>
                <a:cs typeface="Courier New"/>
                <a:hlinkClick r:id="rId4"/>
              </a:rPr>
              <a:t>com</a:t>
            </a:r>
            <a:r>
              <a:rPr lang="en-US" sz="1800" dirty="0" smtClean="0">
                <a:latin typeface="Courier New"/>
                <a:cs typeface="Courier New"/>
              </a:rPr>
              <a:t>,</a:t>
            </a:r>
          </a:p>
          <a:p>
            <a:pPr algn="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1800" dirty="0">
                <a:latin typeface="Courier New"/>
                <a:cs typeface="Courier New"/>
              </a:rPr>
              <a:t>@</a:t>
            </a:r>
            <a:r>
              <a:rPr lang="en-US" sz="1800" dirty="0" err="1" smtClean="0">
                <a:latin typeface="Courier New"/>
                <a:cs typeface="Courier New"/>
              </a:rPr>
              <a:t>srinath_perera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endParaRPr lang="en-US" sz="1800" dirty="0"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  <a:buClr>
                <a:schemeClr val="dk1"/>
              </a:buClr>
              <a:buSzPct val="25000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>
              <a:lnSpc>
                <a:spcPct val="80000"/>
              </a:lnSpc>
              <a:buClr>
                <a:schemeClr val="dk1"/>
              </a:buClr>
              <a:buSzPct val="25000"/>
            </a:pPr>
            <a:endParaRPr lang="en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" sz="2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8"/>
            <a:ext cx="7980588" cy="85725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Big data Processing Technologies</a:t>
            </a:r>
            <a:endParaRPr lang="en-US" sz="3200" dirty="0"/>
          </a:p>
        </p:txBody>
      </p:sp>
      <p:pic>
        <p:nvPicPr>
          <p:cNvPr id="3" name="Picture 2" descr="DataProcessingLandsc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98" y="745229"/>
            <a:ext cx="7808390" cy="42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170"/>
            <a:ext cx="4885375" cy="857250"/>
          </a:xfrm>
        </p:spPr>
        <p:txBody>
          <a:bodyPr/>
          <a:lstStyle/>
          <a:p>
            <a:pPr algn="ctr"/>
            <a:r>
              <a:rPr lang="en-US" b="1" dirty="0" smtClean="0"/>
              <a:t>Making Sense of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726" y="733027"/>
            <a:ext cx="4428174" cy="4186035"/>
          </a:xfrm>
        </p:spPr>
        <p:txBody>
          <a:bodyPr>
            <a:normAutofit/>
          </a:bodyPr>
          <a:lstStyle/>
          <a:p>
            <a:r>
              <a:rPr lang="en-US" b="1" dirty="0" smtClean="0"/>
              <a:t>To know</a:t>
            </a:r>
            <a:r>
              <a:rPr lang="en-US" dirty="0" smtClean="0"/>
              <a:t> what happened? (hindsight + oversight)</a:t>
            </a:r>
          </a:p>
          <a:p>
            <a:pPr lvl="1"/>
            <a:r>
              <a:rPr lang="en-US" sz="1800" dirty="0" smtClean="0"/>
              <a:t>Basic analytics + visualizations (min, max, average, histogram, distribution)</a:t>
            </a:r>
          </a:p>
          <a:p>
            <a:pPr lvl="1"/>
            <a:r>
              <a:rPr lang="en-US" sz="1800" dirty="0" smtClean="0"/>
              <a:t>Interactive drill down</a:t>
            </a:r>
          </a:p>
          <a:p>
            <a:r>
              <a:rPr lang="en-US" b="1" dirty="0" smtClean="0"/>
              <a:t>To explain</a:t>
            </a:r>
            <a:r>
              <a:rPr lang="en-US" dirty="0" smtClean="0"/>
              <a:t> why?(Insight)</a:t>
            </a:r>
          </a:p>
          <a:p>
            <a:pPr lvl="1"/>
            <a:r>
              <a:rPr lang="en-US" sz="1800" dirty="0" smtClean="0"/>
              <a:t>Data mining, classifications, building models, clustering   </a:t>
            </a:r>
          </a:p>
          <a:p>
            <a:r>
              <a:rPr lang="en-US" b="1" dirty="0" smtClean="0"/>
              <a:t>To forecast</a:t>
            </a:r>
            <a:r>
              <a:rPr lang="en-US" dirty="0" smtClean="0"/>
              <a:t> (Foresight)</a:t>
            </a:r>
          </a:p>
          <a:p>
            <a:pPr lvl="1"/>
            <a:r>
              <a:rPr lang="en-US" sz="1800" dirty="0" smtClean="0"/>
              <a:t>Neural networks, decision models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864" t="-1703" r="23938" b="1703"/>
          <a:stretch/>
        </p:blipFill>
        <p:spPr>
          <a:xfrm>
            <a:off x="4885375" y="-93046"/>
            <a:ext cx="4258625" cy="52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752"/>
            <a:ext cx="6476999" cy="857250"/>
          </a:xfrm>
        </p:spPr>
        <p:txBody>
          <a:bodyPr/>
          <a:lstStyle/>
          <a:p>
            <a:r>
              <a:rPr lang="en-US" sz="3200" b="1" dirty="0" smtClean="0"/>
              <a:t>New Developments</a:t>
            </a:r>
            <a:endParaRPr lang="en-US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888" y="934462"/>
            <a:ext cx="4531703" cy="3394472"/>
          </a:xfrm>
        </p:spPr>
        <p:txBody>
          <a:bodyPr/>
          <a:lstStyle/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</a:p>
          <a:p>
            <a:pPr lvl="1"/>
            <a:r>
              <a:rPr lang="en-US" sz="2000" dirty="0" smtClean="0"/>
              <a:t>Building a bridge between software and real world. </a:t>
            </a:r>
          </a:p>
          <a:p>
            <a:r>
              <a:rPr lang="en-US" dirty="0" smtClean="0"/>
              <a:t>Lambda Architecture </a:t>
            </a:r>
          </a:p>
          <a:p>
            <a:pPr lvl="1"/>
            <a:r>
              <a:rPr lang="en-US" sz="2000" dirty="0" smtClean="0"/>
              <a:t>Merging </a:t>
            </a:r>
            <a:r>
              <a:rPr lang="en-US" sz="2000" dirty="0" err="1" smtClean="0"/>
              <a:t>realtime</a:t>
            </a:r>
            <a:r>
              <a:rPr lang="en-US" sz="2000" dirty="0" smtClean="0"/>
              <a:t> and batch processing in a same model</a:t>
            </a:r>
          </a:p>
          <a:p>
            <a:r>
              <a:rPr lang="en-US" dirty="0"/>
              <a:t>Machine Learning </a:t>
            </a:r>
            <a:endParaRPr lang="en-US" dirty="0" smtClean="0"/>
          </a:p>
          <a:p>
            <a:pPr lvl="1"/>
            <a:r>
              <a:rPr lang="en-US" sz="2000" dirty="0" smtClean="0"/>
              <a:t>Next Generation decisions (e.g. Deep Learning)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433" y="-1"/>
            <a:ext cx="3858567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33" y="3342062"/>
            <a:ext cx="1874666" cy="180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0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6614" y="257175"/>
            <a:ext cx="6476999" cy="857250"/>
          </a:xfrm>
        </p:spPr>
        <p:txBody>
          <a:bodyPr/>
          <a:lstStyle/>
          <a:p>
            <a:pPr algn="ctr"/>
            <a:r>
              <a:rPr lang="en-US" dirty="0" smtClean="0"/>
              <a:t>WSO2 Big Data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425"/>
            <a:ext cx="9144000" cy="3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1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7175"/>
            <a:ext cx="7846340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idx="4294967295"/>
          </p:nvPr>
        </p:nvSpPr>
        <p:spPr>
          <a:xfrm>
            <a:off x="5583286" y="1085850"/>
            <a:ext cx="3560714" cy="3394075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Can receive events via SOAP, HTTP, JMS, ..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WSO2 Events is highly optimized version (400K events TPS)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Default Agents and you can write custom agents. </a:t>
            </a:r>
          </a:p>
          <a:p>
            <a:pPr marL="342900" indent="-342900">
              <a:buFont typeface="Arial"/>
              <a:buChar char="•"/>
            </a:pP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60298" y="1066329"/>
            <a:ext cx="556260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Agent agent = new Agent(</a:t>
            </a:r>
            <a:r>
              <a:rPr lang="en-US" dirty="0" err="1">
                <a:latin typeface="Courier New"/>
                <a:cs typeface="Courier New"/>
              </a:rPr>
              <a:t>agentConfiguration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b="1" dirty="0" smtClean="0">
                <a:latin typeface="Courier New"/>
                <a:cs typeface="Courier New"/>
              </a:rPr>
              <a:t>publisher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AsyncDataPublisher</a:t>
            </a:r>
            <a:r>
              <a:rPr lang="en-US" b="1" dirty="0" smtClean="0">
                <a:latin typeface="Courier New"/>
                <a:cs typeface="Courier New"/>
              </a:rPr>
              <a:t>(</a:t>
            </a:r>
          </a:p>
          <a:p>
            <a:r>
              <a:rPr lang="en-US" b="1" dirty="0" smtClean="0">
                <a:latin typeface="Courier New"/>
                <a:cs typeface="Courier New"/>
              </a:rPr>
              <a:t>	"</a:t>
            </a:r>
            <a:r>
              <a:rPr lang="en-US" b="1" dirty="0" err="1">
                <a:latin typeface="Courier New"/>
                <a:cs typeface="Courier New"/>
              </a:rPr>
              <a:t>tcp</a:t>
            </a:r>
            <a:r>
              <a:rPr lang="en-US" b="1" dirty="0">
                <a:latin typeface="Courier New"/>
                <a:cs typeface="Courier New"/>
              </a:rPr>
              <a:t>://localhost:7612", </a:t>
            </a:r>
            <a:r>
              <a:rPr lang="en-US" b="1" dirty="0" smtClean="0">
                <a:latin typeface="Courier New"/>
                <a:cs typeface="Courier New"/>
              </a:rPr>
              <a:t>.. );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StreamDefinition</a:t>
            </a:r>
            <a:r>
              <a:rPr lang="en-US" b="1" dirty="0">
                <a:latin typeface="Courier New"/>
                <a:cs typeface="Courier New"/>
              </a:rPr>
              <a:t> definition = 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new </a:t>
            </a:r>
            <a:r>
              <a:rPr lang="en-US" b="1" dirty="0" err="1" smtClean="0">
                <a:latin typeface="Courier New"/>
                <a:cs typeface="Courier New"/>
              </a:rPr>
              <a:t>StreamDefinition</a:t>
            </a:r>
            <a:r>
              <a:rPr lang="en-US" b="1" dirty="0" smtClean="0">
                <a:latin typeface="Courier New"/>
                <a:cs typeface="Courier New"/>
              </a:rPr>
              <a:t>(STREAM_NAME,</a:t>
            </a:r>
          </a:p>
          <a:p>
            <a:r>
              <a:rPr lang="en-US" b="1" dirty="0">
                <a:latin typeface="Courier New"/>
                <a:cs typeface="Courier New"/>
              </a:rPr>
              <a:t>		</a:t>
            </a:r>
            <a:r>
              <a:rPr lang="en-US" b="1" dirty="0" smtClean="0">
                <a:latin typeface="Courier New"/>
                <a:cs typeface="Courier New"/>
              </a:rPr>
              <a:t>VERSION</a:t>
            </a:r>
            <a:r>
              <a:rPr lang="en-US" b="1" dirty="0">
                <a:latin typeface="Courier New"/>
                <a:cs typeface="Courier New"/>
              </a:rPr>
              <a:t>);</a:t>
            </a:r>
          </a:p>
          <a:p>
            <a:r>
              <a:rPr lang="en-US" dirty="0" err="1">
                <a:latin typeface="Courier New"/>
                <a:cs typeface="Courier New"/>
              </a:rPr>
              <a:t>definition.addPayloadData</a:t>
            </a:r>
            <a:r>
              <a:rPr lang="en-US" dirty="0" smtClean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sid</a:t>
            </a:r>
            <a:r>
              <a:rPr lang="en-US" dirty="0">
                <a:latin typeface="Courier New"/>
                <a:cs typeface="Courier New"/>
              </a:rPr>
              <a:t>", </a:t>
            </a:r>
            <a:r>
              <a:rPr lang="en-US" dirty="0" smtClean="0">
                <a:latin typeface="Courier New"/>
                <a:cs typeface="Courier New"/>
              </a:rPr>
              <a:t>STRING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...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publisher.addStreamDefinition</a:t>
            </a:r>
            <a:r>
              <a:rPr lang="en-US" dirty="0">
                <a:latin typeface="Courier New"/>
                <a:cs typeface="Courier New"/>
              </a:rPr>
              <a:t>(definition);</a:t>
            </a:r>
          </a:p>
          <a:p>
            <a:r>
              <a:rPr lang="en-US" dirty="0" smtClean="0">
                <a:latin typeface="Courier New"/>
                <a:cs typeface="Courier New"/>
              </a:rPr>
              <a:t>...    </a:t>
            </a:r>
            <a:r>
              <a:rPr lang="en-US" dirty="0">
                <a:latin typeface="Courier New"/>
                <a:cs typeface="Courier New"/>
              </a:rPr>
              <a:t>	</a:t>
            </a:r>
          </a:p>
          <a:p>
            <a:r>
              <a:rPr lang="en-US" dirty="0">
                <a:latin typeface="Courier New"/>
                <a:cs typeface="Courier New"/>
              </a:rPr>
              <a:t>Event event = new Event();</a:t>
            </a:r>
          </a:p>
          <a:p>
            <a:r>
              <a:rPr lang="en-US" dirty="0" err="1">
                <a:latin typeface="Courier New"/>
                <a:cs typeface="Courier New"/>
              </a:rPr>
              <a:t>event.setPayloadData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eventData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publisher.publish</a:t>
            </a:r>
            <a:r>
              <a:rPr lang="en-US" b="1" dirty="0" smtClean="0">
                <a:latin typeface="Courier New"/>
                <a:cs typeface="Courier New"/>
              </a:rPr>
              <a:t>(STREAM_NAME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>VERSION</a:t>
            </a:r>
            <a:r>
              <a:rPr lang="en-US" b="1" dirty="0">
                <a:latin typeface="Courier New"/>
                <a:cs typeface="Courier New"/>
              </a:rPr>
              <a:t>, event);</a:t>
            </a:r>
          </a:p>
        </p:txBody>
      </p:sp>
    </p:spTree>
    <p:extLst>
      <p:ext uri="{BB962C8B-B14F-4D97-AF65-F5344CB8AC3E}">
        <p14:creationId xmlns:p14="http://schemas.microsoft.com/office/powerpoint/2010/main" val="3303231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292" y="171450"/>
            <a:ext cx="6852864" cy="857250"/>
          </a:xfrm>
        </p:spPr>
        <p:txBody>
          <a:bodyPr/>
          <a:lstStyle/>
          <a:p>
            <a:pPr algn="ctr"/>
            <a:r>
              <a:rPr lang="en-US" dirty="0" smtClean="0"/>
              <a:t>Business Activity Monitor</a:t>
            </a:r>
            <a:endParaRPr lang="en-US" dirty="0"/>
          </a:p>
        </p:txBody>
      </p:sp>
      <p:pic>
        <p:nvPicPr>
          <p:cNvPr id="4" name="Content Placeholder 3" descr="BAMOutlin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2" r="1762"/>
          <a:stretch>
            <a:fillRect/>
          </a:stretch>
        </p:blipFill>
        <p:spPr>
          <a:xfrm>
            <a:off x="152400" y="1085850"/>
            <a:ext cx="8839200" cy="3679990"/>
          </a:xfrm>
        </p:spPr>
      </p:pic>
    </p:spTree>
    <p:extLst>
      <p:ext uri="{BB962C8B-B14F-4D97-AF65-F5344CB8AC3E}">
        <p14:creationId xmlns:p14="http://schemas.microsoft.com/office/powerpoint/2010/main" val="303421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9248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Complex Event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EPOutlin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914"/>
          <a:stretch/>
        </p:blipFill>
        <p:spPr>
          <a:xfrm>
            <a:off x="304800" y="857251"/>
            <a:ext cx="8458200" cy="41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5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982" y="2060601"/>
            <a:ext cx="6720416" cy="857250"/>
          </a:xfrm>
        </p:spPr>
        <p:txBody>
          <a:bodyPr/>
          <a:lstStyle/>
          <a:p>
            <a:pPr algn="ctr"/>
            <a:r>
              <a:rPr lang="en-US" sz="6600" dirty="0" smtClean="0"/>
              <a:t>What is new?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86371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0"/>
            <a:ext cx="69048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4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208" y="16776"/>
            <a:ext cx="6476999" cy="85725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CEP High Availability</a:t>
            </a:r>
            <a:endParaRPr lang="en-US" dirty="0"/>
          </a:p>
        </p:txBody>
      </p:sp>
      <p:pic>
        <p:nvPicPr>
          <p:cNvPr id="7" name="Content Placeholder 6" descr="HAOptions.png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5" r="-1800"/>
          <a:stretch/>
        </p:blipFill>
        <p:spPr>
          <a:xfrm>
            <a:off x="685800" y="874026"/>
            <a:ext cx="7564345" cy="4136123"/>
          </a:xfrm>
        </p:spPr>
      </p:pic>
    </p:spTree>
    <p:extLst>
      <p:ext uri="{BB962C8B-B14F-4D97-AF65-F5344CB8AC3E}">
        <p14:creationId xmlns:p14="http://schemas.microsoft.com/office/powerpoint/2010/main" val="9625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00" y="654357"/>
            <a:ext cx="6682381" cy="3394472"/>
          </a:xfrm>
        </p:spPr>
        <p:txBody>
          <a:bodyPr/>
          <a:lstStyle/>
          <a:p>
            <a:r>
              <a:rPr lang="en-US" dirty="0" smtClean="0"/>
              <a:t>Once Upon a time, there lived a wise Boy</a:t>
            </a:r>
          </a:p>
          <a:p>
            <a:r>
              <a:rPr lang="en-US" dirty="0" smtClean="0"/>
              <a:t>The king being unhappy with the Boy, asked him a “Big Data question”</a:t>
            </a:r>
          </a:p>
          <a:p>
            <a:r>
              <a:rPr lang="en-US" dirty="0" smtClean="0"/>
              <a:t>We had Big data problems though time, although could not solve them</a:t>
            </a:r>
          </a:p>
          <a:p>
            <a:r>
              <a:rPr lang="en-US" dirty="0" smtClean="0"/>
              <a:t>Early examples </a:t>
            </a:r>
          </a:p>
          <a:p>
            <a:pPr lvl="1"/>
            <a:r>
              <a:rPr lang="en-US" sz="2000" dirty="0" smtClean="0"/>
              <a:t>Census </a:t>
            </a:r>
            <a:r>
              <a:rPr lang="en-US" sz="2000" dirty="0"/>
              <a:t>at </a:t>
            </a:r>
            <a:r>
              <a:rPr lang="en-US" sz="2000" dirty="0" smtClean="0"/>
              <a:t>Egypt (3000 BC)</a:t>
            </a:r>
          </a:p>
          <a:p>
            <a:pPr lvl="1"/>
            <a:r>
              <a:rPr lang="en-US" sz="2000" dirty="0"/>
              <a:t>Census at </a:t>
            </a:r>
            <a:r>
              <a:rPr lang="en-US" sz="2000" dirty="0" smtClean="0"/>
              <a:t>Egypt (AD 144) that counted </a:t>
            </a:r>
            <a:r>
              <a:rPr lang="en-US" sz="2000" dirty="0"/>
              <a:t>49.73 million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76" r="30974"/>
          <a:stretch/>
        </p:blipFill>
        <p:spPr>
          <a:xfrm>
            <a:off x="7271957" y="0"/>
            <a:ext cx="1872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6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778" y="62794"/>
            <a:ext cx="6848592" cy="857250"/>
          </a:xfrm>
        </p:spPr>
        <p:txBody>
          <a:bodyPr/>
          <a:lstStyle/>
          <a:p>
            <a:pPr algn="ctr"/>
            <a:r>
              <a:rPr lang="en-US" b="1" dirty="0" smtClean="0"/>
              <a:t>ACM DEBS Grand Challenge 2014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038" y="869834"/>
            <a:ext cx="5616222" cy="3394472"/>
          </a:xfrm>
        </p:spPr>
        <p:txBody>
          <a:bodyPr/>
          <a:lstStyle/>
          <a:p>
            <a:r>
              <a:rPr lang="en-US" sz="2000" dirty="0" smtClean="0"/>
              <a:t>DEBS (Distributed Event Based Systems) is a premier academic conference, which post yearly event processing challenge </a:t>
            </a:r>
          </a:p>
          <a:p>
            <a:r>
              <a:rPr lang="en-US" sz="2000" dirty="0"/>
              <a:t>Smart Home electricity </a:t>
            </a:r>
            <a:r>
              <a:rPr lang="en-US" sz="2000" dirty="0" smtClean="0"/>
              <a:t>data: 2000 sensors, 40 houses, 4 Billion events</a:t>
            </a:r>
          </a:p>
          <a:p>
            <a:r>
              <a:rPr lang="en-US" sz="2000" dirty="0" smtClean="0"/>
              <a:t>WSO2 CEP based solution is one of the four </a:t>
            </a:r>
            <a:r>
              <a:rPr lang="en-US" sz="2000" dirty="0"/>
              <a:t>finalists </a:t>
            </a:r>
            <a:r>
              <a:rPr lang="en-US" sz="2000" dirty="0" smtClean="0"/>
              <a:t>(Others Dresden </a:t>
            </a:r>
            <a:r>
              <a:rPr lang="en-US" sz="2000" dirty="0"/>
              <a:t>University of Technology </a:t>
            </a:r>
            <a:r>
              <a:rPr lang="en-US" sz="2000" dirty="0" smtClean="0"/>
              <a:t>and </a:t>
            </a:r>
            <a:r>
              <a:rPr lang="en-US" sz="2000" dirty="0" err="1" smtClean="0"/>
              <a:t>Fraunhofer</a:t>
            </a:r>
            <a:r>
              <a:rPr lang="en-US" sz="2000" dirty="0" smtClean="0"/>
              <a:t> </a:t>
            </a:r>
            <a:r>
              <a:rPr lang="en-US" sz="2000" dirty="0"/>
              <a:t>Institute </a:t>
            </a:r>
            <a:r>
              <a:rPr lang="en-US" sz="2000" dirty="0" smtClean="0"/>
              <a:t> (</a:t>
            </a:r>
            <a:r>
              <a:rPr lang="en-US" sz="2000" dirty="0"/>
              <a:t>Germany), </a:t>
            </a:r>
            <a:r>
              <a:rPr lang="en-US" sz="2000" dirty="0" smtClean="0"/>
              <a:t>and Imperial </a:t>
            </a:r>
            <a:r>
              <a:rPr lang="en-US" sz="2000" dirty="0"/>
              <a:t>College </a:t>
            </a:r>
            <a:r>
              <a:rPr lang="en-US" sz="2000" dirty="0" smtClean="0"/>
              <a:t>London)</a:t>
            </a:r>
          </a:p>
          <a:p>
            <a:r>
              <a:rPr lang="en-US" sz="2000" dirty="0" smtClean="0"/>
              <a:t>We posted fastest single node solution measured (400K events/sec) and close to one million distributed throughput.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150" y="945094"/>
            <a:ext cx="2439887" cy="39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1037"/>
            <a:ext cx="7620000" cy="857250"/>
          </a:xfrm>
        </p:spPr>
        <p:txBody>
          <a:bodyPr/>
          <a:lstStyle/>
          <a:p>
            <a:r>
              <a:rPr lang="en-US" b="1" dirty="0" smtClean="0"/>
              <a:t>Dashboard Wizard for BAM and CEP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519" y="993981"/>
            <a:ext cx="5354288" cy="3394472"/>
          </a:xfrm>
        </p:spPr>
        <p:txBody>
          <a:bodyPr/>
          <a:lstStyle/>
          <a:p>
            <a:r>
              <a:rPr lang="en-US" dirty="0" smtClean="0"/>
              <a:t>We have been asking you to write bit of code to get visualizations up </a:t>
            </a:r>
          </a:p>
          <a:p>
            <a:r>
              <a:rPr lang="en-US" dirty="0" smtClean="0"/>
              <a:t>But we have now added a wizard, that guide you though the process</a:t>
            </a:r>
          </a:p>
          <a:p>
            <a:pPr lvl="1"/>
            <a:r>
              <a:rPr lang="en-US" sz="1800" dirty="0" smtClean="0"/>
              <a:t>Think it as a “New Servlet” menu, you can customize what it is generated. </a:t>
            </a:r>
          </a:p>
          <a:p>
            <a:r>
              <a:rPr lang="en-US" dirty="0" smtClean="0"/>
              <a:t>Already in latest CEP and BAM</a:t>
            </a:r>
          </a:p>
          <a:p>
            <a:r>
              <a:rPr lang="en-US" dirty="0" smtClean="0"/>
              <a:t>Currently only DBs as data sources, and simple graphs, but that will grow!</a:t>
            </a:r>
            <a:endParaRPr lang="en-US" dirty="0"/>
          </a:p>
        </p:txBody>
      </p:sp>
      <p:pic>
        <p:nvPicPr>
          <p:cNvPr id="4" name="Picture 3" descr="Screenshot from 2014-06-17 11_34_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t="16106" r="57864"/>
          <a:stretch/>
        </p:blipFill>
        <p:spPr>
          <a:xfrm>
            <a:off x="5678384" y="828401"/>
            <a:ext cx="3253259" cy="39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2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20" y="101816"/>
            <a:ext cx="8758296" cy="857250"/>
          </a:xfrm>
        </p:spPr>
        <p:txBody>
          <a:bodyPr/>
          <a:lstStyle/>
          <a:p>
            <a:r>
              <a:rPr lang="en-US" dirty="0" smtClean="0"/>
              <a:t>Lambda Architecture with WSO2 Products </a:t>
            </a:r>
            <a:endParaRPr lang="en-US" dirty="0"/>
          </a:p>
        </p:txBody>
      </p:sp>
      <p:pic>
        <p:nvPicPr>
          <p:cNvPr id="3" name="Picture 2" descr="LambdaArchitectureWS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1" y="1013811"/>
            <a:ext cx="7927284" cy="39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5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ybridQu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82793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2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448" y="1824643"/>
            <a:ext cx="6476999" cy="857250"/>
          </a:xfrm>
        </p:spPr>
        <p:txBody>
          <a:bodyPr/>
          <a:lstStyle/>
          <a:p>
            <a:pPr algn="ctr"/>
            <a:r>
              <a:rPr lang="en-US" sz="6600" b="1" dirty="0" smtClean="0"/>
              <a:t>What keeping us busy?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56488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893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Scaling Complex Event Processing</a:t>
            </a:r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8916" y="826173"/>
            <a:ext cx="4003392" cy="3622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“CEP vs. Stream Processing” is like Hive vs. </a:t>
            </a:r>
            <a:r>
              <a:rPr lang="en-US" sz="2400" dirty="0" err="1" smtClean="0"/>
              <a:t>Hadoop</a:t>
            </a:r>
            <a:r>
              <a:rPr lang="en-US" sz="2400" dirty="0" smtClean="0"/>
              <a:t>. Former let users write SQL like queries without implementing things from ground up</a:t>
            </a:r>
          </a:p>
          <a:p>
            <a:r>
              <a:rPr lang="en-US" sz="2400" dirty="0" smtClean="0"/>
              <a:t>However scaling is the main challenge </a:t>
            </a:r>
          </a:p>
          <a:p>
            <a:pPr>
              <a:defRPr/>
            </a:pPr>
            <a:r>
              <a:rPr lang="en-US" sz="2400" dirty="0"/>
              <a:t>We have written a Siddhi </a:t>
            </a:r>
            <a:r>
              <a:rPr lang="en-US" sz="2400" dirty="0" smtClean="0"/>
              <a:t>bolt for Storm. Now you can do distributed processing by connecting Siddhi bolts together!</a:t>
            </a:r>
            <a:endParaRPr lang="en-US" sz="2400" dirty="0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4262308" y="812544"/>
            <a:ext cx="4647167" cy="389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1300" i="1" dirty="0" err="1">
                <a:latin typeface="Courier New" charset="0"/>
                <a:cs typeface="Courier New" charset="0"/>
              </a:rPr>
              <a:t>SiddhiBolt</a:t>
            </a:r>
            <a:r>
              <a:rPr lang="en-US" sz="1300" i="1" dirty="0">
                <a:latin typeface="Courier New" charset="0"/>
                <a:cs typeface="Courier New" charset="0"/>
              </a:rPr>
              <a:t> siddhiBolt1 = new </a:t>
            </a:r>
            <a:r>
              <a:rPr lang="en-US" sz="1300" i="1" dirty="0" smtClean="0">
                <a:latin typeface="Courier New" charset="0"/>
                <a:cs typeface="Courier New" charset="0"/>
              </a:rPr>
              <a:t>	</a:t>
            </a:r>
            <a:r>
              <a:rPr lang="en-US" sz="1300" i="1" dirty="0" err="1" smtClean="0">
                <a:latin typeface="Courier New" charset="0"/>
                <a:cs typeface="Courier New" charset="0"/>
              </a:rPr>
              <a:t>SiddhiBolt</a:t>
            </a:r>
            <a:r>
              <a:rPr lang="en-US" sz="1300" i="1" dirty="0">
                <a:latin typeface="Courier New" charset="0"/>
                <a:cs typeface="Courier New" charset="0"/>
              </a:rPr>
              <a:t>( .. </a:t>
            </a:r>
            <a:r>
              <a:rPr lang="en-US" sz="1300" i="1" dirty="0" smtClean="0">
                <a:latin typeface="Courier New" charset="0"/>
                <a:cs typeface="Courier New" charset="0"/>
              </a:rPr>
              <a:t>siddhi queries ..)</a:t>
            </a:r>
            <a:r>
              <a:rPr lang="en-US" sz="1300" i="1" dirty="0">
                <a:latin typeface="Courier New" charset="0"/>
                <a:cs typeface="Courier New" charset="0"/>
              </a:rPr>
              <a:t>;</a:t>
            </a:r>
          </a:p>
          <a:p>
            <a:pPr algn="l" eaLnBrk="1" hangingPunct="1"/>
            <a:r>
              <a:rPr lang="en-US" sz="1300" i="1" dirty="0" err="1">
                <a:latin typeface="Courier New" charset="0"/>
                <a:cs typeface="Courier New" charset="0"/>
              </a:rPr>
              <a:t>SiddhiBolt</a:t>
            </a:r>
            <a:r>
              <a:rPr lang="en-US" sz="1300" i="1" dirty="0">
                <a:latin typeface="Courier New" charset="0"/>
                <a:cs typeface="Courier New" charset="0"/>
              </a:rPr>
              <a:t> siddhiBolt2 = new </a:t>
            </a:r>
            <a:r>
              <a:rPr lang="en-US" sz="1300" i="1" dirty="0" err="1">
                <a:latin typeface="Courier New" charset="0"/>
                <a:cs typeface="Courier New" charset="0"/>
              </a:rPr>
              <a:t>SiddhiBolt</a:t>
            </a:r>
            <a:r>
              <a:rPr lang="en-US" sz="1300" i="1" dirty="0">
                <a:latin typeface="Courier New" charset="0"/>
                <a:cs typeface="Courier New" charset="0"/>
              </a:rPr>
              <a:t>( .. </a:t>
            </a:r>
            <a:r>
              <a:rPr lang="en-US" sz="1300" i="1" dirty="0" smtClean="0">
                <a:latin typeface="Courier New" charset="0"/>
                <a:cs typeface="Courier New" charset="0"/>
              </a:rPr>
              <a:t>	siddhi </a:t>
            </a:r>
            <a:r>
              <a:rPr lang="en-US" sz="1300" i="1" dirty="0">
                <a:latin typeface="Courier New" charset="0"/>
                <a:cs typeface="Courier New" charset="0"/>
              </a:rPr>
              <a:t>queries .. );</a:t>
            </a:r>
          </a:p>
          <a:p>
            <a:pPr algn="l" eaLnBrk="1" hangingPunct="1"/>
            <a:r>
              <a:rPr lang="en-US" sz="1300" i="1" dirty="0" err="1">
                <a:latin typeface="Courier New" charset="0"/>
                <a:cs typeface="Courier New" charset="0"/>
              </a:rPr>
              <a:t>TopologyBuilder</a:t>
            </a:r>
            <a:r>
              <a:rPr lang="en-US" sz="1300" i="1" dirty="0">
                <a:latin typeface="Courier New" charset="0"/>
                <a:cs typeface="Courier New" charset="0"/>
              </a:rPr>
              <a:t> builder = new </a:t>
            </a:r>
            <a:r>
              <a:rPr lang="en-US" sz="1300" i="1" dirty="0" smtClean="0">
                <a:latin typeface="Courier New" charset="0"/>
                <a:cs typeface="Courier New" charset="0"/>
              </a:rPr>
              <a:t>	</a:t>
            </a:r>
            <a:r>
              <a:rPr lang="en-US" sz="1300" i="1" dirty="0" err="1" smtClean="0">
                <a:latin typeface="Courier New" charset="0"/>
                <a:cs typeface="Courier New" charset="0"/>
              </a:rPr>
              <a:t>TopologyBuilder</a:t>
            </a:r>
            <a:r>
              <a:rPr lang="en-US" sz="1300" i="1" dirty="0">
                <a:latin typeface="Courier New" charset="0"/>
                <a:cs typeface="Courier New" charset="0"/>
              </a:rPr>
              <a:t>();</a:t>
            </a:r>
          </a:p>
          <a:p>
            <a:pPr algn="l" eaLnBrk="1" hangingPunct="1"/>
            <a:r>
              <a:rPr lang="en-US" sz="1300" i="1" dirty="0" err="1">
                <a:latin typeface="Courier New" charset="0"/>
                <a:cs typeface="Courier New" charset="0"/>
              </a:rPr>
              <a:t>builder.setSpout</a:t>
            </a:r>
            <a:r>
              <a:rPr lang="en-US" sz="1300" i="1" dirty="0">
                <a:latin typeface="Courier New" charset="0"/>
                <a:cs typeface="Courier New" charset="0"/>
              </a:rPr>
              <a:t>("source", new </a:t>
            </a:r>
            <a:r>
              <a:rPr lang="en-US" sz="1300" i="1" dirty="0" err="1">
                <a:latin typeface="Courier New" charset="0"/>
                <a:cs typeface="Courier New" charset="0"/>
              </a:rPr>
              <a:t>PlayStream</a:t>
            </a:r>
            <a:r>
              <a:rPr lang="en-US" sz="1300" i="1" dirty="0">
                <a:latin typeface="Courier New" charset="0"/>
                <a:cs typeface="Courier New" charset="0"/>
              </a:rPr>
              <a:t>(), 1);</a:t>
            </a:r>
          </a:p>
          <a:p>
            <a:pPr algn="l" eaLnBrk="1" hangingPunct="1"/>
            <a:r>
              <a:rPr lang="en-US" sz="1300" i="1" dirty="0" err="1">
                <a:latin typeface="Courier New" charset="0"/>
                <a:cs typeface="Courier New" charset="0"/>
              </a:rPr>
              <a:t>builder.setBolt</a:t>
            </a:r>
            <a:r>
              <a:rPr lang="en-US" sz="1300" i="1" dirty="0">
                <a:latin typeface="Courier New" charset="0"/>
                <a:cs typeface="Courier New" charset="0"/>
              </a:rPr>
              <a:t>("node1", siddhiBolt1, 1)</a:t>
            </a:r>
          </a:p>
          <a:p>
            <a:pPr algn="l" eaLnBrk="1" hangingPunct="1"/>
            <a:r>
              <a:rPr lang="en-US" sz="1300" i="1" dirty="0">
                <a:latin typeface="Courier New" charset="0"/>
                <a:cs typeface="Courier New" charset="0"/>
              </a:rPr>
              <a:t>    .</a:t>
            </a:r>
            <a:r>
              <a:rPr lang="en-US" sz="1300" i="1" dirty="0" err="1">
                <a:latin typeface="Courier New" charset="0"/>
                <a:cs typeface="Courier New" charset="0"/>
              </a:rPr>
              <a:t>shuffleGrouping</a:t>
            </a:r>
            <a:r>
              <a:rPr lang="en-US" sz="1300" i="1" dirty="0">
                <a:latin typeface="Courier New" charset="0"/>
                <a:cs typeface="Courier New" charset="0"/>
              </a:rPr>
              <a:t>("source", </a:t>
            </a:r>
            <a:r>
              <a:rPr lang="en-US" sz="1300" i="1" dirty="0" smtClean="0">
                <a:latin typeface="Courier New" charset="0"/>
                <a:cs typeface="Courier New" charset="0"/>
              </a:rPr>
              <a:t>	"</a:t>
            </a:r>
            <a:r>
              <a:rPr lang="en-US" sz="1300" i="1" dirty="0">
                <a:latin typeface="Courier New" charset="0"/>
                <a:cs typeface="Courier New" charset="0"/>
              </a:rPr>
              <a:t>PlayStream1");</a:t>
            </a:r>
          </a:p>
          <a:p>
            <a:pPr algn="l" eaLnBrk="1" hangingPunct="1"/>
            <a:r>
              <a:rPr lang="en-US" sz="1300" i="1" dirty="0">
                <a:latin typeface="Courier New" charset="0"/>
                <a:cs typeface="Courier New" charset="0"/>
              </a:rPr>
              <a:t>..</a:t>
            </a:r>
          </a:p>
          <a:p>
            <a:pPr algn="l" eaLnBrk="1" hangingPunct="1"/>
            <a:r>
              <a:rPr lang="en-US" sz="1300" i="1" dirty="0" err="1">
                <a:latin typeface="Courier New" charset="0"/>
                <a:cs typeface="Courier New" charset="0"/>
              </a:rPr>
              <a:t>builder.setBolt</a:t>
            </a:r>
            <a:r>
              <a:rPr lang="en-US" sz="1300" i="1" dirty="0">
                <a:latin typeface="Courier New" charset="0"/>
                <a:cs typeface="Courier New" charset="0"/>
              </a:rPr>
              <a:t>("</a:t>
            </a:r>
            <a:r>
              <a:rPr lang="en-US" sz="1300" i="1" dirty="0" err="1">
                <a:latin typeface="Courier New" charset="0"/>
                <a:cs typeface="Courier New" charset="0"/>
              </a:rPr>
              <a:t>LeafEacho</a:t>
            </a:r>
            <a:r>
              <a:rPr lang="en-US" sz="1300" i="1" dirty="0">
                <a:latin typeface="Courier New" charset="0"/>
                <a:cs typeface="Courier New" charset="0"/>
              </a:rPr>
              <a:t>", </a:t>
            </a:r>
            <a:endParaRPr lang="en-US" sz="1300" i="1" dirty="0" smtClean="0"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300" i="1" dirty="0">
                <a:latin typeface="Courier New" charset="0"/>
                <a:cs typeface="Courier New" charset="0"/>
              </a:rPr>
              <a:t>	</a:t>
            </a:r>
            <a:r>
              <a:rPr lang="en-US" sz="1300" i="1" dirty="0" smtClean="0">
                <a:latin typeface="Courier New" charset="0"/>
                <a:cs typeface="Courier New" charset="0"/>
              </a:rPr>
              <a:t>new </a:t>
            </a:r>
            <a:r>
              <a:rPr lang="en-US" sz="1300" i="1" dirty="0" err="1">
                <a:latin typeface="Courier New" charset="0"/>
                <a:cs typeface="Courier New" charset="0"/>
              </a:rPr>
              <a:t>EchoBolt</a:t>
            </a:r>
            <a:r>
              <a:rPr lang="en-US" sz="1300" i="1" dirty="0">
                <a:latin typeface="Courier New" charset="0"/>
                <a:cs typeface="Courier New" charset="0"/>
              </a:rPr>
              <a:t>(), 1)</a:t>
            </a:r>
          </a:p>
          <a:p>
            <a:pPr algn="l" eaLnBrk="1" hangingPunct="1"/>
            <a:r>
              <a:rPr lang="en-US" sz="1300" i="1" dirty="0">
                <a:latin typeface="Courier New" charset="0"/>
                <a:cs typeface="Courier New" charset="0"/>
              </a:rPr>
              <a:t>    .</a:t>
            </a:r>
            <a:r>
              <a:rPr lang="en-US" sz="1300" i="1" dirty="0" err="1">
                <a:latin typeface="Courier New" charset="0"/>
                <a:cs typeface="Courier New" charset="0"/>
              </a:rPr>
              <a:t>shuffleGrouping</a:t>
            </a:r>
            <a:r>
              <a:rPr lang="en-US" sz="1300" i="1" dirty="0">
                <a:latin typeface="Courier New" charset="0"/>
                <a:cs typeface="Courier New" charset="0"/>
              </a:rPr>
              <a:t>("node1",  </a:t>
            </a:r>
            <a:r>
              <a:rPr lang="en-US" sz="1300" i="1" dirty="0" smtClean="0">
                <a:latin typeface="Courier New" charset="0"/>
                <a:cs typeface="Courier New" charset="0"/>
              </a:rPr>
              <a:t>  	"</a:t>
            </a:r>
            <a:r>
              <a:rPr lang="en-US" sz="1300" i="1" dirty="0" err="1">
                <a:latin typeface="Courier New" charset="0"/>
                <a:cs typeface="Courier New" charset="0"/>
              </a:rPr>
              <a:t>LongAdvanceStream</a:t>
            </a:r>
            <a:r>
              <a:rPr lang="en-US" sz="1300" i="1" dirty="0">
                <a:latin typeface="Courier New" charset="0"/>
                <a:cs typeface="Courier New" charset="0"/>
              </a:rPr>
              <a:t>");</a:t>
            </a:r>
          </a:p>
          <a:p>
            <a:pPr algn="l" eaLnBrk="1" hangingPunct="1"/>
            <a:r>
              <a:rPr lang="en-US" sz="1300" i="1" dirty="0">
                <a:latin typeface="Courier New" charset="0"/>
                <a:cs typeface="Courier New" charset="0"/>
              </a:rPr>
              <a:t>..</a:t>
            </a:r>
          </a:p>
          <a:p>
            <a:pPr algn="l" eaLnBrk="1" hangingPunct="1"/>
            <a:r>
              <a:rPr lang="en-US" sz="1300" i="1" dirty="0" err="1">
                <a:latin typeface="Courier New" charset="0"/>
                <a:cs typeface="Courier New" charset="0"/>
              </a:rPr>
              <a:t>cluster.submitTopology</a:t>
            </a:r>
            <a:r>
              <a:rPr lang="en-US" sz="1300" i="1" dirty="0">
                <a:latin typeface="Courier New" charset="0"/>
                <a:cs typeface="Courier New" charset="0"/>
              </a:rPr>
              <a:t>("word-count", </a:t>
            </a:r>
            <a:r>
              <a:rPr lang="en-US" sz="1300" i="1" dirty="0" err="1">
                <a:latin typeface="Courier New" charset="0"/>
                <a:cs typeface="Courier New" charset="0"/>
              </a:rPr>
              <a:t>conf</a:t>
            </a:r>
            <a:r>
              <a:rPr lang="en-US" sz="1300" i="1" dirty="0">
                <a:latin typeface="Courier New" charset="0"/>
                <a:cs typeface="Courier New" charset="0"/>
              </a:rPr>
              <a:t>, </a:t>
            </a:r>
            <a:r>
              <a:rPr lang="en-US" sz="1300" i="1" dirty="0" err="1">
                <a:latin typeface="Courier New" charset="0"/>
                <a:cs typeface="Courier New" charset="0"/>
              </a:rPr>
              <a:t>builder.createTopology</a:t>
            </a:r>
            <a:r>
              <a:rPr lang="en-US" sz="1300" i="1" dirty="0">
                <a:latin typeface="Courier New" charset="0"/>
                <a:cs typeface="Courier New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56033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7175"/>
            <a:ext cx="7921037" cy="857250"/>
          </a:xfrm>
        </p:spPr>
        <p:txBody>
          <a:bodyPr/>
          <a:lstStyle/>
          <a:p>
            <a:pPr algn="ctr">
              <a:defRPr/>
            </a:pPr>
            <a:r>
              <a:rPr lang="en-US" b="1" dirty="0" smtClean="0"/>
              <a:t>CEP Query =&gt; Distributed Execution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294" y="2331013"/>
            <a:ext cx="7695261" cy="2240987"/>
          </a:xfrm>
        </p:spPr>
        <p:txBody>
          <a:bodyPr/>
          <a:lstStyle/>
          <a:p>
            <a:pPr>
              <a:defRPr/>
            </a:pPr>
            <a:r>
              <a:rPr lang="en-US" sz="2200" dirty="0" smtClean="0"/>
              <a:t>Extend Siddhi language to include parallel constructs partitions, pipelines, distributed operators</a:t>
            </a:r>
          </a:p>
          <a:p>
            <a:pPr>
              <a:defRPr/>
            </a:pPr>
            <a:r>
              <a:rPr lang="en-US" sz="2200" dirty="0" smtClean="0"/>
              <a:t>Compile queries to a Storm cluster running Siddhi bolts  </a:t>
            </a:r>
          </a:p>
          <a:p>
            <a:pPr>
              <a:defRPr/>
            </a:pPr>
            <a:r>
              <a:rPr lang="en-US" sz="2200" dirty="0" smtClean="0"/>
              <a:t>Assign each partition to a different node, and partition the data accordingly</a:t>
            </a:r>
          </a:p>
          <a:p>
            <a:pPr>
              <a:defRPr/>
            </a:pPr>
            <a:r>
              <a:rPr lang="en-US" sz="2200" dirty="0" smtClean="0"/>
              <a:t>Some scenarios need results rearranged. 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9699" name="TextBox 3"/>
          <p:cNvSpPr txBox="1">
            <a:spLocks noChangeArrowheads="1"/>
          </p:cNvSpPr>
          <p:nvPr/>
        </p:nvSpPr>
        <p:spPr bwMode="auto">
          <a:xfrm>
            <a:off x="470748" y="1114425"/>
            <a:ext cx="821228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400" dirty="0">
                <a:latin typeface="Courier New" charset="0"/>
                <a:cs typeface="Courier New" charset="0"/>
              </a:rPr>
              <a:t>define partition </a:t>
            </a:r>
            <a:r>
              <a:rPr lang="en-US" sz="1400" dirty="0" smtClean="0">
                <a:latin typeface="Courier New" charset="0"/>
                <a:cs typeface="Courier New" charset="0"/>
              </a:rPr>
              <a:t>on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Palyer.sid</a:t>
            </a:r>
            <a:r>
              <a:rPr lang="en-US" sz="1400" dirty="0" smtClean="0">
                <a:latin typeface="Courier New" charset="0"/>
                <a:cs typeface="Courier New" charset="0"/>
              </a:rPr>
              <a:t>{</a:t>
            </a:r>
          </a:p>
          <a:p>
            <a:pPr eaLnBrk="1" hangingPunct="1"/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cs typeface="Courier New" charset="0"/>
              </a:rPr>
              <a:t>   from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Player#window</a:t>
            </a:r>
            <a:r>
              <a:rPr lang="en-US" sz="1400" dirty="0" smtClean="0">
                <a:latin typeface="Courier New" charset="0"/>
                <a:cs typeface="Courier New" charset="0"/>
              </a:rPr>
              <a:t>(30s)select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avg</a:t>
            </a:r>
            <a:r>
              <a:rPr lang="en-US" sz="1400" dirty="0" smtClean="0">
                <a:latin typeface="Courier New" charset="0"/>
                <a:cs typeface="Courier New" charset="0"/>
              </a:rPr>
              <a:t>(v)as v insert into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AvgSpeedByPlayer</a:t>
            </a:r>
            <a:r>
              <a:rPr lang="en-US" sz="1400" dirty="0" smtClean="0">
                <a:latin typeface="Courier New" charset="0"/>
                <a:cs typeface="Courier New" charset="0"/>
              </a:rPr>
              <a:t>;</a:t>
            </a:r>
          </a:p>
          <a:p>
            <a:pPr eaLnBrk="1" hangingPunct="1"/>
            <a:r>
              <a:rPr lang="en-US" sz="1400" dirty="0" smtClean="0">
                <a:latin typeface="Courier New" charset="0"/>
                <a:cs typeface="Courier New" charset="0"/>
              </a:rPr>
              <a:t>}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400" dirty="0" smtClean="0">
                <a:latin typeface="Courier New" charset="0"/>
                <a:cs typeface="Courier New" charset="0"/>
              </a:rPr>
              <a:t>from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AvgSpeedByPlayer</a:t>
            </a:r>
            <a:r>
              <a:rPr lang="en-US" sz="1400" dirty="0" smtClean="0">
                <a:latin typeface="Courier New" charset="0"/>
                <a:cs typeface="Courier New" charset="0"/>
              </a:rPr>
              <a:t>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avg</a:t>
            </a:r>
            <a:r>
              <a:rPr lang="en-US" sz="1400" dirty="0" smtClean="0">
                <a:latin typeface="Courier New" charset="0"/>
                <a:cs typeface="Courier New" charset="0"/>
              </a:rPr>
              <a:t>(v) insert into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AvgSpeed</a:t>
            </a:r>
            <a:r>
              <a:rPr lang="en-US" sz="1400" dirty="0" smtClean="0">
                <a:latin typeface="Courier New" charset="0"/>
                <a:cs typeface="Courier New" charset="0"/>
              </a:rPr>
              <a:t>; 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 eaLnBrk="1" hangingPunct="1"/>
            <a:endParaRPr lang="en-US" sz="1400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893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/>
              <a:t>Scaling CEP</a:t>
            </a:r>
            <a:endParaRPr lang="en-US" b="1" dirty="0"/>
          </a:p>
        </p:txBody>
      </p:sp>
      <p:pic>
        <p:nvPicPr>
          <p:cNvPr id="6" name="Content Placeholder 5" descr="ParitionsAndPipelin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650" b="-10650"/>
          <a:stretch>
            <a:fillRect/>
          </a:stretch>
        </p:blipFill>
        <p:spPr>
          <a:xfrm>
            <a:off x="679465" y="434150"/>
            <a:ext cx="7165111" cy="3516222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26266" y="3890975"/>
            <a:ext cx="8524771" cy="9800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Think like </a:t>
            </a:r>
            <a:r>
              <a:rPr lang="en-US" sz="2600" dirty="0" err="1" smtClean="0"/>
              <a:t>MapReduce</a:t>
            </a:r>
            <a:r>
              <a:rPr lang="en-US" sz="2600" dirty="0" smtClean="0"/>
              <a:t>! ask user to define partitions: parallel and non parallel parts of computations. </a:t>
            </a:r>
          </a:p>
          <a:p>
            <a:r>
              <a:rPr lang="en-US" sz="2600" dirty="0" smtClean="0"/>
              <a:t>Each node as Storm bolt, communication and HA via storm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040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704" y="0"/>
            <a:ext cx="6476999" cy="857250"/>
          </a:xfrm>
        </p:spPr>
        <p:txBody>
          <a:bodyPr/>
          <a:lstStyle/>
          <a:p>
            <a:pPr algn="ctr"/>
            <a:r>
              <a:rPr lang="en-US" b="1" dirty="0" smtClean="0"/>
              <a:t>Machine Learning Team 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586" y="720607"/>
            <a:ext cx="5493263" cy="3394472"/>
          </a:xfrm>
        </p:spPr>
        <p:txBody>
          <a:bodyPr/>
          <a:lstStyle/>
          <a:p>
            <a:r>
              <a:rPr lang="en-US" dirty="0" smtClean="0"/>
              <a:t>We are building a machine learning team</a:t>
            </a:r>
          </a:p>
          <a:p>
            <a:r>
              <a:rPr lang="en-US" dirty="0" smtClean="0"/>
              <a:t>To give first class support for machine learning within WSO2 platform, specially in Big Data solutions </a:t>
            </a:r>
          </a:p>
          <a:p>
            <a:pPr lvl="1"/>
            <a:r>
              <a:rPr lang="en-US" sz="1800" dirty="0" smtClean="0"/>
              <a:t>Idea is to guide you though the process of finding and applying the best model for you dataset and scenario</a:t>
            </a:r>
          </a:p>
          <a:p>
            <a:r>
              <a:rPr lang="en-US" dirty="0" smtClean="0"/>
              <a:t>We will reuse best </a:t>
            </a:r>
            <a:r>
              <a:rPr lang="en-US" dirty="0" err="1" smtClean="0"/>
              <a:t>opensource</a:t>
            </a:r>
            <a:r>
              <a:rPr lang="en-US" dirty="0" smtClean="0"/>
              <a:t> tools and create what is missing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49" y="857250"/>
            <a:ext cx="3022600" cy="269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94" y="3012523"/>
            <a:ext cx="1927841" cy="16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703" y="31397"/>
            <a:ext cx="6476999" cy="857250"/>
          </a:xfrm>
        </p:spPr>
        <p:txBody>
          <a:bodyPr/>
          <a:lstStyle/>
          <a:p>
            <a:pPr algn="ctr"/>
            <a:r>
              <a:rPr lang="en-US" b="1" dirty="0" smtClean="0"/>
              <a:t>Domain Toolboxes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112" y="822800"/>
            <a:ext cx="4477918" cy="3876556"/>
          </a:xfrm>
        </p:spPr>
        <p:txBody>
          <a:bodyPr/>
          <a:lstStyle/>
          <a:p>
            <a:r>
              <a:rPr lang="en-US" dirty="0" smtClean="0"/>
              <a:t>Time Series Toolbox</a:t>
            </a:r>
          </a:p>
          <a:p>
            <a:pPr lvl="1"/>
            <a:r>
              <a:rPr lang="en-US" sz="1800" dirty="0" smtClean="0"/>
              <a:t>Forecasts and outlier detection with cycle support  </a:t>
            </a:r>
          </a:p>
          <a:p>
            <a:r>
              <a:rPr lang="en-US" dirty="0" smtClean="0"/>
              <a:t>Fraud Detection </a:t>
            </a:r>
          </a:p>
          <a:p>
            <a:pPr lvl="1"/>
            <a:r>
              <a:rPr lang="en-US" sz="1800" dirty="0" smtClean="0"/>
              <a:t>Set of common fraud detection pattern implementations pointing out how you can extend them</a:t>
            </a:r>
          </a:p>
          <a:p>
            <a:r>
              <a:rPr lang="en-US" dirty="0" smtClean="0"/>
              <a:t>GIS support </a:t>
            </a:r>
          </a:p>
          <a:p>
            <a:pPr lvl="1"/>
            <a:r>
              <a:rPr lang="en-US" sz="1800" dirty="0"/>
              <a:t>Operations: within, inside, </a:t>
            </a:r>
            <a:r>
              <a:rPr lang="en-US" sz="1800" dirty="0" smtClean="0"/>
              <a:t>touches</a:t>
            </a:r>
          </a:p>
          <a:p>
            <a:pPr lvl="1"/>
            <a:r>
              <a:rPr lang="en-US" sz="1800" dirty="0" smtClean="0"/>
              <a:t>Geo Fencing </a:t>
            </a:r>
          </a:p>
          <a:p>
            <a:pPr lvl="1"/>
            <a:r>
              <a:rPr lang="en-US" sz="1800" dirty="0" smtClean="0"/>
              <a:t>Tracking </a:t>
            </a:r>
          </a:p>
          <a:p>
            <a:pPr lvl="1"/>
            <a:r>
              <a:rPr lang="en-US" sz="1800" dirty="0" smtClean="0"/>
              <a:t>Integration with GIS databases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135"/>
          <a:stretch/>
        </p:blipFill>
        <p:spPr>
          <a:xfrm>
            <a:off x="4873030" y="1721556"/>
            <a:ext cx="2343466" cy="2396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889" y="1"/>
            <a:ext cx="2830989" cy="3046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445" y="3046249"/>
            <a:ext cx="1943356" cy="18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9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231775" y="88900"/>
            <a:ext cx="5940425" cy="769938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/>
              <a:t>A day in your life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>
          <a:xfrm>
            <a:off x="181484" y="858839"/>
            <a:ext cx="5940425" cy="3735387"/>
          </a:xfrm>
        </p:spPr>
        <p:txBody>
          <a:bodyPr/>
          <a:lstStyle/>
          <a:p>
            <a:pPr eaLnBrk="1" hangingPunct="1">
              <a:buFont typeface="Wingdings" charset="2"/>
              <a:buChar char="§"/>
              <a:defRPr/>
            </a:pPr>
            <a:r>
              <a:rPr lang="en-US" dirty="0" smtClean="0"/>
              <a:t>Think about a day in your life?</a:t>
            </a:r>
          </a:p>
          <a:p>
            <a:pPr lvl="1">
              <a:defRPr/>
            </a:pPr>
            <a:r>
              <a:rPr lang="en-US" sz="2000" dirty="0" smtClean="0"/>
              <a:t>What is the best road to take?</a:t>
            </a:r>
          </a:p>
          <a:p>
            <a:pPr lvl="1">
              <a:defRPr/>
            </a:pPr>
            <a:r>
              <a:rPr lang="en-US" sz="2000" dirty="0" smtClean="0"/>
              <a:t>Would there be any bad weather?</a:t>
            </a:r>
          </a:p>
          <a:p>
            <a:pPr lvl="1">
              <a:defRPr/>
            </a:pPr>
            <a:r>
              <a:rPr lang="en-US" sz="2000" dirty="0" smtClean="0"/>
              <a:t>How to invest my money?</a:t>
            </a:r>
          </a:p>
          <a:p>
            <a:pPr lvl="1">
              <a:defRPr/>
            </a:pPr>
            <a:r>
              <a:rPr lang="en-US" sz="2000" dirty="0" smtClean="0"/>
              <a:t>How is my health?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dirty="0" smtClean="0"/>
              <a:t>There are many decisions that you can do better if only you can access the data and process them. </a:t>
            </a:r>
          </a:p>
          <a:p>
            <a:pPr marL="0" indent="0" eaLnBrk="1" hangingPunct="1">
              <a:buFont typeface="Wingdings" charset="0"/>
              <a:buNone/>
              <a:defRPr/>
            </a:pPr>
            <a:endParaRPr lang="en-US" dirty="0" smtClean="0"/>
          </a:p>
        </p:txBody>
      </p:sp>
      <p:pic>
        <p:nvPicPr>
          <p:cNvPr id="717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50" y="0"/>
            <a:ext cx="307105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2"/>
          <p:cNvSpPr txBox="1">
            <a:spLocks noChangeArrowheads="1"/>
          </p:cNvSpPr>
          <p:nvPr/>
        </p:nvSpPr>
        <p:spPr bwMode="auto">
          <a:xfrm>
            <a:off x="6327775" y="4552951"/>
            <a:ext cx="2789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de-DE" sz="1200">
                <a:solidFill>
                  <a:schemeClr val="bg1"/>
                </a:solidFill>
                <a:hlinkClick r:id="rId3"/>
              </a:rPr>
              <a:t>http://www.flickr.com/photos/kcolwell/5512461652/</a:t>
            </a:r>
            <a:r>
              <a:rPr lang="de-DE" sz="1200">
                <a:solidFill>
                  <a:schemeClr val="bg1"/>
                </a:solidFill>
              </a:rPr>
              <a:t> CC </a:t>
            </a:r>
            <a:r>
              <a:rPr lang="en-US" sz="1200">
                <a:solidFill>
                  <a:schemeClr val="bg1"/>
                </a:solidFill>
              </a:rPr>
              <a:t>licence</a:t>
            </a:r>
          </a:p>
        </p:txBody>
      </p:sp>
    </p:spTree>
    <p:extLst>
      <p:ext uri="{BB962C8B-B14F-4D97-AF65-F5344CB8AC3E}">
        <p14:creationId xmlns:p14="http://schemas.microsoft.com/office/powerpoint/2010/main" val="202511068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988060"/>
            <a:ext cx="7162799" cy="3394472"/>
          </a:xfrm>
        </p:spPr>
        <p:txBody>
          <a:bodyPr/>
          <a:lstStyle/>
          <a:p>
            <a:r>
              <a:rPr lang="en-US" dirty="0" smtClean="0"/>
              <a:t>Introduction to Big </a:t>
            </a:r>
            <a:r>
              <a:rPr lang="en-US" dirty="0"/>
              <a:t>D</a:t>
            </a:r>
            <a:r>
              <a:rPr lang="en-US" dirty="0" smtClean="0"/>
              <a:t>ata, why and how?</a:t>
            </a:r>
          </a:p>
          <a:p>
            <a:r>
              <a:rPr lang="en-US" dirty="0" smtClean="0"/>
              <a:t>WSO2 Big Data platform</a:t>
            </a:r>
          </a:p>
          <a:p>
            <a:r>
              <a:rPr lang="en-US" dirty="0" smtClean="0"/>
              <a:t>What is new in the platform?</a:t>
            </a:r>
          </a:p>
          <a:p>
            <a:r>
              <a:rPr lang="en-US" dirty="0" smtClean="0"/>
              <a:t>What keeps us busy?</a:t>
            </a:r>
          </a:p>
          <a:p>
            <a:pPr>
              <a:defRPr/>
            </a:pPr>
            <a:r>
              <a:rPr lang="en-US" dirty="0" smtClean="0"/>
              <a:t>Interested</a:t>
            </a:r>
          </a:p>
          <a:p>
            <a:pPr lvl="1">
              <a:defRPr/>
            </a:pPr>
            <a:r>
              <a:rPr lang="en-US" sz="2000" dirty="0" smtClean="0"/>
              <a:t>All </a:t>
            </a:r>
            <a:r>
              <a:rPr lang="en-US" sz="2000" dirty="0"/>
              <a:t>the software we discussed are Open source under Apache License. Visit </a:t>
            </a:r>
            <a:r>
              <a:rPr lang="pl-PL" sz="2000" dirty="0">
                <a:hlinkClick r:id="rId2"/>
              </a:rPr>
              <a:t>http://wso2.com/</a:t>
            </a:r>
            <a:r>
              <a:rPr lang="pl-PL" sz="2000" dirty="0"/>
              <a:t>. </a:t>
            </a:r>
            <a:endParaRPr lang="en-US" sz="2000" dirty="0"/>
          </a:p>
          <a:p>
            <a:pPr lvl="1">
              <a:defRPr/>
            </a:pPr>
            <a:r>
              <a:rPr lang="en-US" sz="2000" dirty="0"/>
              <a:t>Like to integrate with us, help, or join? </a:t>
            </a:r>
            <a:r>
              <a:rPr lang="en-US" sz="2000" dirty="0">
                <a:hlinkClick r:id="rId3"/>
              </a:rPr>
              <a:t>T</a:t>
            </a:r>
            <a:r>
              <a:rPr lang="en-US" sz="2000" dirty="0"/>
              <a:t>alk to us at Big Data booth or </a:t>
            </a:r>
            <a:r>
              <a:rPr lang="en-US" sz="2000" dirty="0">
                <a:hlinkClick r:id="rId3"/>
              </a:rPr>
              <a:t>architecture@wso2.org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0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 t="-5999" b="-5998"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343400" y="4114800"/>
            <a:ext cx="44195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igdataDriv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30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009" y="669567"/>
            <a:ext cx="4603625" cy="2588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645"/>
            <a:ext cx="8229600" cy="714772"/>
          </a:xfrm>
        </p:spPr>
        <p:txBody>
          <a:bodyPr>
            <a:normAutofit/>
          </a:bodyPr>
          <a:lstStyle/>
          <a:p>
            <a:r>
              <a:rPr lang="en-US" b="1" dirty="0" smtClean="0"/>
              <a:t>Data Avalanche</a:t>
            </a:r>
            <a:r>
              <a:rPr lang="en-US" b="1" dirty="0"/>
              <a:t> </a:t>
            </a:r>
            <a:r>
              <a:rPr lang="en-US" b="1" dirty="0" smtClean="0"/>
              <a:t>(Moore’s law of data)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79" y="3287394"/>
            <a:ext cx="8763000" cy="17674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are now collecting and converting large amount of data to digital forms </a:t>
            </a:r>
          </a:p>
          <a:p>
            <a:r>
              <a:rPr lang="en-US" dirty="0"/>
              <a:t>90% of the data in the world today was created within the past two </a:t>
            </a:r>
            <a:r>
              <a:rPr lang="en-US" dirty="0" smtClean="0"/>
              <a:t>years. </a:t>
            </a:r>
          </a:p>
          <a:p>
            <a:r>
              <a:rPr lang="en-US" dirty="0" smtClean="0"/>
              <a:t>Amount of data we have doubles very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88900"/>
            <a:ext cx="4797425" cy="769938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Internet of Things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77" y="858839"/>
            <a:ext cx="4568825" cy="37353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Currently physical world and software worlds are detached  </a:t>
            </a:r>
          </a:p>
          <a:p>
            <a:pPr>
              <a:defRPr/>
            </a:pPr>
            <a:r>
              <a:rPr lang="en-US" dirty="0" smtClean="0"/>
              <a:t>Internet of things promises to bridge this</a:t>
            </a:r>
          </a:p>
          <a:p>
            <a:pPr lvl="1">
              <a:defRPr/>
            </a:pPr>
            <a:r>
              <a:rPr lang="en-US" sz="1800" dirty="0" smtClean="0"/>
              <a:t>It is about sensors and actuators everywhere </a:t>
            </a:r>
          </a:p>
          <a:p>
            <a:pPr lvl="1">
              <a:defRPr/>
            </a:pPr>
            <a:r>
              <a:rPr lang="en-US" sz="1800" dirty="0" smtClean="0"/>
              <a:t>In your fridge, in your blanket, in your chair, in your carpet.. Yes even in your socks </a:t>
            </a:r>
          </a:p>
          <a:p>
            <a:pPr lvl="1">
              <a:defRPr/>
            </a:pPr>
            <a:r>
              <a:rPr lang="en-US" sz="1800" dirty="0" smtClean="0"/>
              <a:t>Google IO pressure mats</a:t>
            </a:r>
            <a:endParaRPr lang="en-US" sz="1800" dirty="0"/>
          </a:p>
        </p:txBody>
      </p:sp>
      <p:pic>
        <p:nvPicPr>
          <p:cNvPr id="1024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811" y="-3"/>
            <a:ext cx="2959714" cy="348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514348"/>
            <a:ext cx="1960564" cy="417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2" y="3611563"/>
            <a:ext cx="2514599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3662364"/>
            <a:ext cx="2338388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747" y="2419349"/>
            <a:ext cx="1405280" cy="165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61" y="1"/>
            <a:ext cx="2156440" cy="126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95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392" y="29288"/>
            <a:ext cx="6994645" cy="857250"/>
          </a:xfrm>
        </p:spPr>
        <p:txBody>
          <a:bodyPr/>
          <a:lstStyle/>
          <a:p>
            <a:r>
              <a:rPr lang="en-US" sz="3600" b="1" dirty="0" smtClean="0"/>
              <a:t>What can we do with Big Data?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984" y="713973"/>
            <a:ext cx="4597304" cy="33944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 smtClean="0"/>
              <a:t>Optimize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1% saving in Airplanes and turbines can save more than 1B$ each year (GE talk, Strata 2014)</a:t>
            </a:r>
            <a:r>
              <a:rPr lang="en-US" sz="1800" dirty="0"/>
              <a:t>. Sri </a:t>
            </a:r>
            <a:r>
              <a:rPr lang="en-US" sz="1800" dirty="0" smtClean="0"/>
              <a:t>Lanka’s </a:t>
            </a:r>
            <a:r>
              <a:rPr lang="en-US" sz="1800" dirty="0"/>
              <a:t>total export </a:t>
            </a:r>
            <a:r>
              <a:rPr lang="en-US" sz="1800" dirty="0" smtClean="0"/>
              <a:t>9B year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Save lives 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Weather, Disease identification, Personalized treatment 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Technology advancement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Most high tech work are done via simulations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454" y="985508"/>
            <a:ext cx="4058213" cy="3637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00" y="1735327"/>
            <a:ext cx="2707866" cy="309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57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60"/>
            <a:ext cx="8229600" cy="489524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Big Data Reference Architecture</a:t>
            </a:r>
            <a:endParaRPr lang="en-US" b="1" dirty="0"/>
          </a:p>
        </p:txBody>
      </p:sp>
      <p:pic>
        <p:nvPicPr>
          <p:cNvPr id="4" name="Picture 3" descr="BigdataRef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1" y="870247"/>
            <a:ext cx="5905500" cy="40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6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95"/>
            <a:ext cx="8328000" cy="857250"/>
          </a:xfrm>
        </p:spPr>
        <p:txBody>
          <a:bodyPr/>
          <a:lstStyle/>
          <a:p>
            <a:pPr algn="ctr"/>
            <a:r>
              <a:rPr lang="en-US" b="1" dirty="0" smtClean="0"/>
              <a:t>Why Big Data is hard?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005" y="688532"/>
            <a:ext cx="5444241" cy="42015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 smtClean="0"/>
              <a:t>How to store? Assuming 1TB bytes it takes 1000 computers to store a 1PB 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How to move? Assuming 10Gb network, it takes 2 hours to copy 1TB, or 83 days to copy a 1PB 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How to search? Assuming each record is 1KB and one machine can process 1000 records per sec, it needs 277CPU days to process a 1TB and 785 CPU years to process a 1 PB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How to process? 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Convert algorithms to work in large size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Create new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247" y="862145"/>
            <a:ext cx="3379540" cy="3477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6049" y="4334655"/>
            <a:ext cx="2819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www.susanica.com</a:t>
            </a:r>
            <a:r>
              <a:rPr lang="en-US" sz="1400" dirty="0"/>
              <a:t>/photo/9</a:t>
            </a:r>
          </a:p>
        </p:txBody>
      </p:sp>
    </p:spTree>
    <p:extLst>
      <p:ext uri="{BB962C8B-B14F-4D97-AF65-F5344CB8AC3E}">
        <p14:creationId xmlns:p14="http://schemas.microsoft.com/office/powerpoint/2010/main" val="366962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SO2Con-2014-EU-Barcelona-Wide-screen-white-backgroun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7295</TotalTime>
  <Words>1107</Words>
  <Application>Microsoft Macintosh PowerPoint</Application>
  <PresentationFormat>On-screen Show (16:9)</PresentationFormat>
  <Paragraphs>154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simple-light</vt:lpstr>
      <vt:lpstr>WSO2Con-2014-EU-Barcelona-Wide-screen-white-background</vt:lpstr>
      <vt:lpstr>Big Data Analytics Strategy and Roadmap</vt:lpstr>
      <vt:lpstr>PowerPoint Presentation</vt:lpstr>
      <vt:lpstr>A day in your life</vt:lpstr>
      <vt:lpstr>PowerPoint Presentation</vt:lpstr>
      <vt:lpstr>Data Avalanche (Moore’s law of data)</vt:lpstr>
      <vt:lpstr>Internet of Things</vt:lpstr>
      <vt:lpstr>What can we do with Big Data?</vt:lpstr>
      <vt:lpstr>Big Data Reference Architecture</vt:lpstr>
      <vt:lpstr>Why Big Data is hard?</vt:lpstr>
      <vt:lpstr>Big data Processing Technologies</vt:lpstr>
      <vt:lpstr>Making Sense of Data</vt:lpstr>
      <vt:lpstr>New Developments</vt:lpstr>
      <vt:lpstr>WSO2 Big Data Platform</vt:lpstr>
      <vt:lpstr>Data Collection</vt:lpstr>
      <vt:lpstr>Business Activity Monitor</vt:lpstr>
      <vt:lpstr>Complex Event Processor</vt:lpstr>
      <vt:lpstr>What is new?</vt:lpstr>
      <vt:lpstr>PowerPoint Presentation</vt:lpstr>
      <vt:lpstr>CEP High Availability</vt:lpstr>
      <vt:lpstr>ACM DEBS Grand Challenge 2014</vt:lpstr>
      <vt:lpstr>Dashboard Wizard for BAM and CEP</vt:lpstr>
      <vt:lpstr>Lambda Architecture with WSO2 Products </vt:lpstr>
      <vt:lpstr>PowerPoint Presentation</vt:lpstr>
      <vt:lpstr>What keeping us busy?</vt:lpstr>
      <vt:lpstr>Scaling Complex Event Processing</vt:lpstr>
      <vt:lpstr>CEP Query =&gt; Distributed Execution</vt:lpstr>
      <vt:lpstr>Scaling CEP</vt:lpstr>
      <vt:lpstr>Machine Learning Team </vt:lpstr>
      <vt:lpstr>Domain Toolboxes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Presentation Title line 01 Presentation Title line 02 Presentation Title line 03</dc:title>
  <cp:lastModifiedBy>Srinath Perera</cp:lastModifiedBy>
  <cp:revision>155</cp:revision>
  <dcterms:modified xsi:type="dcterms:W3CDTF">2014-06-18T08:30:17Z</dcterms:modified>
</cp:coreProperties>
</file>